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24" r:id="rId3"/>
    <p:sldId id="314" r:id="rId4"/>
    <p:sldId id="310" r:id="rId5"/>
    <p:sldId id="262" r:id="rId6"/>
    <p:sldId id="265" r:id="rId7"/>
    <p:sldId id="291" r:id="rId8"/>
    <p:sldId id="287" r:id="rId9"/>
    <p:sldId id="315" r:id="rId10"/>
    <p:sldId id="260" r:id="rId11"/>
    <p:sldId id="316" r:id="rId12"/>
    <p:sldId id="317" r:id="rId13"/>
    <p:sldId id="318" r:id="rId14"/>
    <p:sldId id="319" r:id="rId15"/>
    <p:sldId id="320" r:id="rId16"/>
    <p:sldId id="321" r:id="rId17"/>
    <p:sldId id="313" r:id="rId18"/>
  </p:sldIdLst>
  <p:sldSz cx="9144000" cy="5143500" type="screen16x9"/>
  <p:notesSz cx="6858000" cy="9144000"/>
  <p:embeddedFontLst>
    <p:embeddedFont>
      <p:font typeface="OptimusPrinceps" pitchFamily="2" charset="0"/>
      <p:regular r:id="rId20"/>
    </p:embeddedFont>
    <p:embeddedFont>
      <p:font typeface="Lato Light" charset="0"/>
      <p:regular r:id="rId21"/>
      <p:bold r:id="rId22"/>
      <p:italic r:id="rId23"/>
      <p:boldItalic r:id="rId24"/>
    </p:embeddedFont>
    <p:embeddedFont>
      <p:font typeface="CapitalisTypOasis" pitchFamily="2" charset="0"/>
      <p:regular r:id="rId25"/>
    </p:embeddedFont>
    <p:embeddedFont>
      <p:font typeface="Lato Hairline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3A9AC39D-5A5E-4430-A2DD-459535D21579}">
  <a:tblStyle styleId="{3A9AC39D-5A5E-4430-A2DD-459535D21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41" autoAdjust="0"/>
    <p:restoredTop sz="94624" autoAdjust="0"/>
  </p:normalViewPr>
  <p:slideViewPr>
    <p:cSldViewPr>
      <p:cViewPr varScale="1">
        <p:scale>
          <a:sx n="92" d="100"/>
          <a:sy n="92" d="100"/>
        </p:scale>
        <p:origin x="-762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fr-FR" dirty="0" smtClean="0"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buFont typeface="Lato Light"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‹N°›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hape 44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‹N°›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circ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ctr">
                <a:spcBef>
                  <a:spcPts val="0"/>
                </a:spcBef>
                <a:buNone/>
              </a:pPr>
              <a:t>‹N°›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‹N°›</a:t>
            </a:fld>
            <a:endParaRPr lang="en"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‹N°›</a:t>
            </a:fld>
            <a:endParaRPr lang="en"/>
          </a:p>
        </p:txBody>
      </p:sp>
      <p:pic>
        <p:nvPicPr>
          <p:cNvPr id="55" name="Shape 55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40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‹N°›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ct val="1000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buClr>
                <a:srgbClr val="B7B7B7"/>
              </a:buClr>
              <a:buSzPct val="1000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pPr lvl="0" algn="r">
                <a:spcBef>
                  <a:spcPts val="0"/>
                </a:spcBef>
                <a:buNone/>
              </a:pPr>
              <a:t>‹N°›</a:t>
            </a:fld>
            <a:endParaRPr lang="en" sz="1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2928940"/>
            <a:ext cx="1428760" cy="1639193"/>
          </a:xfrm>
          <a:prstGeom prst="rect">
            <a:avLst/>
          </a:prstGeom>
        </p:spPr>
      </p:pic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786182" y="2500312"/>
            <a:ext cx="5357818" cy="214314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endParaRPr lang="en" sz="4000" dirty="0">
              <a:solidFill>
                <a:schemeClr val="bg1">
                  <a:lumMod val="95000"/>
                </a:schemeClr>
              </a:solidFill>
              <a:latin typeface="OptimusPrinceps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28926" y="1928808"/>
            <a:ext cx="599784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fr-FR" sz="32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pitalisTypOasis" pitchFamily="2" charset="0"/>
              </a:rPr>
              <a:t>La consommation </a:t>
            </a:r>
            <a:r>
              <a:rPr lang="fr-F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pitalisTypOasis" pitchFamily="2" charset="0"/>
              </a:rPr>
              <a:t>bio</a:t>
            </a:r>
            <a:endParaRPr lang="fr-FR" sz="3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apitalisTypOasis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643452"/>
            <a:ext cx="23574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accent3">
                    <a:lumMod val="50000"/>
                  </a:schemeClr>
                </a:solidFill>
                <a:latin typeface="Linden Hill" pitchFamily="50" charset="0"/>
              </a:rPr>
              <a:t>Du beau du bon du bio</a:t>
            </a:r>
            <a:endParaRPr lang="fr-FR" b="1" dirty="0">
              <a:solidFill>
                <a:schemeClr val="accent3">
                  <a:lumMod val="50000"/>
                </a:schemeClr>
              </a:solidFill>
              <a:latin typeface="Linden Hill" pitchFamily="50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5" y="142858"/>
            <a:ext cx="1357322" cy="464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500298" y="714362"/>
            <a:ext cx="4177200" cy="3471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None/>
            </a:pPr>
            <a:endParaRPr lang="fr-FR" sz="3600" i="0" dirty="0" smtClean="0"/>
          </a:p>
          <a:p>
            <a:pPr lvl="0">
              <a:buNone/>
            </a:pPr>
            <a:r>
              <a:rPr lang="fr-FR" sz="3600" i="0" dirty="0" smtClean="0"/>
              <a:t>DEFIS</a:t>
            </a:r>
          </a:p>
          <a:p>
            <a:pPr lvl="0">
              <a:buNone/>
            </a:pPr>
            <a:r>
              <a:rPr lang="fr-FR" sz="3600" i="0" dirty="0" smtClean="0"/>
              <a:t>(Difficultés du marché)</a:t>
            </a:r>
            <a:endParaRPr lang="fr-FR" sz="3600" i="0" dirty="0" smtClean="0"/>
          </a:p>
          <a:p>
            <a:pPr lvl="0">
              <a:spcBef>
                <a:spcPts val="0"/>
              </a:spcBef>
              <a:buNone/>
            </a:pPr>
            <a:endParaRPr lang="en" i="0" dirty="0" smtClean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000" t="3000" r="1000" b="2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11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57818" y="142858"/>
            <a:ext cx="15856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smtClean="0">
                <a:ln w="1905"/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Le prix</a:t>
            </a:r>
            <a:endParaRPr lang="fr-FR" sz="3600" b="1" cap="none" spc="0" dirty="0">
              <a:ln w="1905"/>
              <a:solidFill>
                <a:srgbClr val="FFC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000" t="3000" b="3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12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7752" y="142858"/>
            <a:ext cx="34563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smtClean="0">
                <a:ln w="1905"/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La conservation</a:t>
            </a:r>
            <a:endParaRPr lang="fr-FR" sz="3600" b="1" cap="none" spc="0" dirty="0">
              <a:ln w="1905"/>
              <a:solidFill>
                <a:srgbClr val="FFC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000" t="-9000" r="-4000" b="-2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13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29124" y="142858"/>
            <a:ext cx="415851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smtClean="0">
                <a:ln w="1905"/>
                <a:solidFill>
                  <a:srgbClr val="FFC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Difficiles à trouver</a:t>
            </a:r>
            <a:endParaRPr lang="fr-FR" sz="3600" b="1" cap="none" spc="0" dirty="0">
              <a:ln w="1905"/>
              <a:solidFill>
                <a:srgbClr val="FFC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071670" y="2714626"/>
            <a:ext cx="500066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LE BIO AUJOURD’HUI ?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2524850" y="3411555"/>
            <a:ext cx="4094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9000" t="13000" r="14000" b="2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15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8662" y="4000510"/>
            <a:ext cx="7072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3">
                    <a:lumMod val="75000"/>
                  </a:schemeClr>
                </a:solidFill>
                <a:latin typeface="Lato Hairline" charset="0"/>
              </a:rPr>
              <a:t>La consommation bio connaît une croissance exponentielle:</a:t>
            </a:r>
          </a:p>
          <a:p>
            <a:r>
              <a:rPr lang="fr-FR" dirty="0" smtClean="0">
                <a:latin typeface="Lato Hairline" charset="0"/>
              </a:rPr>
              <a:t>En 2016, la valeur des achats de produits alimentaires issus de l’agriculture biologique a été estimée </a:t>
            </a:r>
            <a:r>
              <a:rPr lang="fr-FR" dirty="0" smtClean="0">
                <a:latin typeface="Lato Hairline" charset="0"/>
              </a:rPr>
              <a:t>à </a:t>
            </a:r>
            <a:r>
              <a:rPr lang="fr-FR" b="1" dirty="0" smtClean="0">
                <a:solidFill>
                  <a:srgbClr val="0070C0"/>
                </a:solidFill>
                <a:latin typeface="Lato Hairline" charset="0"/>
              </a:rPr>
              <a:t>7,147 milliards d’euros</a:t>
            </a:r>
            <a:r>
              <a:rPr lang="fr-FR" b="1" dirty="0" smtClean="0">
                <a:solidFill>
                  <a:schemeClr val="accent4">
                    <a:lumMod val="50000"/>
                  </a:schemeClr>
                </a:solidFill>
                <a:latin typeface="Lato Hairline" charset="0"/>
              </a:rPr>
              <a:t>.</a:t>
            </a:r>
            <a:endParaRPr lang="fr-FR" b="1" dirty="0" smtClean="0">
              <a:solidFill>
                <a:schemeClr val="accent4">
                  <a:lumMod val="50000"/>
                </a:schemeClr>
              </a:solidFill>
              <a:latin typeface="Lato Hairline" charset="0"/>
            </a:endParaRPr>
          </a:p>
          <a:p>
            <a:endParaRPr lang="fr-FR" dirty="0"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12000" r="12000" b="18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16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8662" y="4071948"/>
            <a:ext cx="7072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Lato Hairline" charset="0"/>
              </a:rPr>
              <a:t>Il est estimé que 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  <a:latin typeface="Lato Hairline" charset="0"/>
              </a:rPr>
              <a:t>les femmes </a:t>
            </a:r>
            <a:r>
              <a:rPr lang="fr-FR" dirty="0" smtClean="0">
                <a:latin typeface="Lato Hairline" charset="0"/>
              </a:rPr>
              <a:t>sont les plus consommatrices de produits bio (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  <a:latin typeface="Lato Hairline" charset="0"/>
              </a:rPr>
              <a:t>87 %</a:t>
            </a:r>
            <a:r>
              <a:rPr lang="fr-FR" dirty="0" smtClean="0">
                <a:latin typeface="Lato Hairline" charset="0"/>
              </a:rPr>
              <a:t>) et que les consommateurs 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  <a:latin typeface="Lato Hairline" charset="0"/>
              </a:rPr>
              <a:t>de 26 à 55 ans </a:t>
            </a:r>
            <a:r>
              <a:rPr lang="fr-FR" dirty="0" smtClean="0">
                <a:latin typeface="Lato Hairline" charset="0"/>
              </a:rPr>
              <a:t>sont très représentatifs (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  <a:latin typeface="Lato Hairline" charset="0"/>
              </a:rPr>
              <a:t>76 </a:t>
            </a:r>
            <a:r>
              <a:rPr lang="fr-FR" b="1" dirty="0" smtClean="0">
                <a:solidFill>
                  <a:schemeClr val="accent5">
                    <a:lumMod val="50000"/>
                  </a:schemeClr>
                </a:solidFill>
                <a:latin typeface="Lato Hairline" charset="0"/>
              </a:rPr>
              <a:t>%</a:t>
            </a:r>
            <a:r>
              <a:rPr lang="fr-FR" dirty="0" smtClean="0">
                <a:latin typeface="Lato Hairline" charset="0"/>
              </a:rPr>
              <a:t>).</a:t>
            </a:r>
            <a:endParaRPr lang="fr-FR" dirty="0" smtClean="0">
              <a:latin typeface="Lato Hairline" charset="0"/>
            </a:endParaRPr>
          </a:p>
          <a:p>
            <a:endParaRPr lang="fr-FR" b="1" dirty="0" smtClean="0">
              <a:solidFill>
                <a:schemeClr val="accent4">
                  <a:lumMod val="50000"/>
                </a:schemeClr>
              </a:solidFill>
              <a:latin typeface="Lato Hairline" charset="0"/>
            </a:endParaRPr>
          </a:p>
          <a:p>
            <a:endParaRPr lang="fr-FR" dirty="0"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 idx="4294967295"/>
          </p:nvPr>
        </p:nvSpPr>
        <p:spPr>
          <a:xfrm>
            <a:off x="1285852" y="2071684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400" dirty="0" smtClean="0">
                <a:solidFill>
                  <a:srgbClr val="FFFFFF"/>
                </a:solidFill>
                <a:latin typeface="Lato Hairline" charset="0"/>
              </a:rPr>
              <a:t>Merci pour votre</a:t>
            </a:r>
            <a:br>
              <a:rPr lang="en" sz="4400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4400" dirty="0" smtClean="0">
                <a:solidFill>
                  <a:srgbClr val="FFFFFF"/>
                </a:solidFill>
                <a:latin typeface="Lato Hairline" charset="0"/>
              </a:rPr>
              <a:t>attention !</a:t>
            </a:r>
            <a:endParaRPr lang="en" sz="4400" dirty="0">
              <a:solidFill>
                <a:srgbClr val="FFFFFF"/>
              </a:solidFill>
              <a:latin typeface="Lato Hairline" charset="0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1214414" y="3214692"/>
            <a:ext cx="6593700" cy="164307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</a:rPr>
              <a:t> </a:t>
            </a:r>
            <a:endParaRPr lang="en" sz="1300" dirty="0" smtClean="0"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0B31B-A8BD-4603-B253-AD88444A07EB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158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 idx="4294967295"/>
          </p:nvPr>
        </p:nvSpPr>
        <p:spPr>
          <a:xfrm>
            <a:off x="1285852" y="2143122"/>
            <a:ext cx="6593700" cy="250033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" b="1" dirty="0" smtClean="0">
                <a:solidFill>
                  <a:srgbClr val="FFFFFF"/>
                </a:solidFill>
                <a:latin typeface="Lato Hairline" charset="0"/>
              </a:rPr>
              <a:t>Présentation réalisée par</a:t>
            </a:r>
            <a:r>
              <a:rPr lang="en" sz="1400" b="1" dirty="0" smtClean="0">
                <a:solidFill>
                  <a:srgbClr val="FFFFFF"/>
                </a:solidFill>
                <a:latin typeface="Lato Hairline" charset="0"/>
              </a:rPr>
              <a:t/>
            </a:r>
            <a:br>
              <a:rPr lang="en" sz="1400" b="1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1200" dirty="0" smtClean="0">
                <a:solidFill>
                  <a:srgbClr val="FFFFFF"/>
                </a:solidFill>
                <a:latin typeface="Lato Hairline" charset="0"/>
              </a:rPr>
              <a:t>Bedhiafi Radhouen</a:t>
            </a:r>
            <a:br>
              <a:rPr lang="en" sz="1200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1200" dirty="0" smtClean="0">
                <a:solidFill>
                  <a:srgbClr val="FFFFFF"/>
                </a:solidFill>
                <a:latin typeface="Lato Hairline" charset="0"/>
              </a:rPr>
              <a:t>Belghouthi Firas</a:t>
            </a:r>
            <a:br>
              <a:rPr lang="en" sz="1200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1200" dirty="0" smtClean="0">
                <a:solidFill>
                  <a:srgbClr val="FFFFFF"/>
                </a:solidFill>
                <a:latin typeface="Lato Hairline" charset="0"/>
              </a:rPr>
              <a:t>Ben Abderrahmen Mohamed</a:t>
            </a:r>
            <a:br>
              <a:rPr lang="en" sz="1200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1200" dirty="0" smtClean="0">
                <a:solidFill>
                  <a:srgbClr val="FFFFFF"/>
                </a:solidFill>
                <a:latin typeface="Lato Hairline" charset="0"/>
              </a:rPr>
              <a:t>Haguiga Khaled </a:t>
            </a:r>
            <a:br>
              <a:rPr lang="en" sz="1200" dirty="0" smtClean="0">
                <a:solidFill>
                  <a:srgbClr val="FFFFFF"/>
                </a:solidFill>
                <a:latin typeface="Lato Hairline" charset="0"/>
              </a:rPr>
            </a:br>
            <a:r>
              <a:rPr lang="en" sz="1200" dirty="0" smtClean="0">
                <a:solidFill>
                  <a:srgbClr val="FFFFFF"/>
                </a:solidFill>
                <a:latin typeface="Lato Hairline" charset="0"/>
              </a:rPr>
              <a:t>Jebali Ons</a:t>
            </a:r>
            <a:endParaRPr lang="en" sz="1400" dirty="0">
              <a:solidFill>
                <a:srgbClr val="FFFFFF"/>
              </a:solidFill>
              <a:latin typeface="Lato Hairline" charset="0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1714480" y="714362"/>
            <a:ext cx="6593700" cy="164307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</a:rPr>
              <a:t> </a:t>
            </a:r>
            <a:endParaRPr lang="en" sz="1600" b="1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3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3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3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300" dirty="0" smtClean="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" sz="1300" dirty="0" smtClean="0">
              <a:solidFill>
                <a:srgbClr val="FFFFFF"/>
              </a:solidFill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2844" y="3857634"/>
            <a:ext cx="1857356" cy="1119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28596" y="500048"/>
            <a:ext cx="55113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Sommaire</a:t>
            </a:r>
            <a:endParaRPr lang="en" dirty="0"/>
          </a:p>
        </p:txBody>
      </p:sp>
      <p:sp>
        <p:nvSpPr>
          <p:cNvPr id="191" name="Shape 191"/>
          <p:cNvSpPr/>
          <p:nvPr/>
        </p:nvSpPr>
        <p:spPr>
          <a:xfrm>
            <a:off x="1357290" y="1500180"/>
            <a:ext cx="1857388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Introduction : </a:t>
            </a:r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C’est quoi le bio?</a:t>
            </a:r>
            <a:endParaRPr lang="en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143372" y="3286130"/>
            <a:ext cx="2071702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IV. </a:t>
            </a:r>
          </a:p>
          <a:p>
            <a:pPr lvl="0" algn="ctr"/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Le bio aujourd’hui</a:t>
            </a:r>
            <a:endParaRPr lang="fr-FR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4</a:t>
            </a:fld>
            <a:endParaRPr lang="en"/>
          </a:p>
        </p:txBody>
      </p:sp>
      <p:sp>
        <p:nvSpPr>
          <p:cNvPr id="10" name="Shape 191"/>
          <p:cNvSpPr/>
          <p:nvPr/>
        </p:nvSpPr>
        <p:spPr>
          <a:xfrm>
            <a:off x="285720" y="3286130"/>
            <a:ext cx="2000264" cy="1495800"/>
          </a:xfrm>
          <a:prstGeom prst="homePlate">
            <a:avLst>
              <a:gd name="adj" fmla="val 30129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II. </a:t>
            </a:r>
            <a:endParaRPr lang="en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ctr"/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Pourquoi </a:t>
            </a:r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consommer du bio?</a:t>
            </a:r>
          </a:p>
          <a:p>
            <a:pPr algn="ctr"/>
            <a:endParaRPr lang="en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" name="Shape 192"/>
          <p:cNvSpPr/>
          <p:nvPr/>
        </p:nvSpPr>
        <p:spPr>
          <a:xfrm>
            <a:off x="2143108" y="3286130"/>
            <a:ext cx="2071702" cy="1495800"/>
          </a:xfrm>
          <a:prstGeom prst="chevron">
            <a:avLst>
              <a:gd name="adj" fmla="val 29853"/>
            </a:avLst>
          </a:prstGeom>
          <a:solidFill>
            <a:srgbClr val="EFEFE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III. </a:t>
            </a:r>
          </a:p>
          <a:p>
            <a:pPr lvl="0" algn="ctr"/>
            <a:r>
              <a:rPr lang="fr-FR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Défis (Difficultés du marché)</a:t>
            </a:r>
            <a:endParaRPr lang="fr-FR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 idx="4294967295"/>
          </p:nvPr>
        </p:nvSpPr>
        <p:spPr>
          <a:xfrm>
            <a:off x="2524850" y="2345350"/>
            <a:ext cx="40944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LE BIO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4294967295"/>
          </p:nvPr>
        </p:nvSpPr>
        <p:spPr>
          <a:xfrm>
            <a:off x="2524850" y="3411555"/>
            <a:ext cx="4094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FFFFFF"/>
                </a:solidFill>
              </a:rPr>
              <a:t>C’est quoi ?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Shape 106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r="-40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 idx="4294967295"/>
          </p:nvPr>
        </p:nvSpPr>
        <p:spPr>
          <a:xfrm>
            <a:off x="428596" y="285734"/>
            <a:ext cx="3250800" cy="228616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r-FR" sz="2200" dirty="0" smtClean="0"/>
              <a:t>Un </a:t>
            </a:r>
            <a:r>
              <a:rPr lang="fr-FR" sz="2200" dirty="0" smtClean="0"/>
              <a:t>mode de culture </a:t>
            </a:r>
            <a:r>
              <a:rPr lang="fr-FR" sz="2200" dirty="0" smtClean="0"/>
              <a:t>basé sur des </a:t>
            </a:r>
            <a:r>
              <a:rPr lang="fr-FR" sz="2200" dirty="0" smtClean="0"/>
              <a:t>techniques agricoles qui respectent l’environnement et les </a:t>
            </a:r>
            <a:r>
              <a:rPr lang="fr-FR" sz="2200" dirty="0" smtClean="0"/>
              <a:t>animaux</a:t>
            </a:r>
            <a:endParaRPr lang="en" sz="2200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4294967295"/>
          </p:nvPr>
        </p:nvSpPr>
        <p:spPr>
          <a:xfrm>
            <a:off x="428596" y="2643188"/>
            <a:ext cx="3250800" cy="1110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fr-FR" sz="1400" dirty="0" smtClean="0"/>
              <a:t>e</a:t>
            </a:r>
            <a:r>
              <a:rPr lang="fr-FR" sz="1400" dirty="0" smtClean="0"/>
              <a:t>n favorisant </a:t>
            </a:r>
            <a:r>
              <a:rPr lang="fr-FR" sz="1400" dirty="0" smtClean="0"/>
              <a:t>les </a:t>
            </a:r>
            <a:r>
              <a:rPr lang="fr-FR" sz="1400" b="1" dirty="0" smtClean="0">
                <a:solidFill>
                  <a:schemeClr val="accent3">
                    <a:lumMod val="50000"/>
                  </a:schemeClr>
                </a:solidFill>
              </a:rPr>
              <a:t>matières premières naturelles </a:t>
            </a:r>
            <a:r>
              <a:rPr lang="fr-FR" sz="1400" dirty="0" smtClean="0"/>
              <a:t>et </a:t>
            </a:r>
            <a:r>
              <a:rPr lang="fr-FR" sz="1400" dirty="0" smtClean="0"/>
              <a:t>en bannissant les </a:t>
            </a:r>
            <a:r>
              <a:rPr lang="fr-FR" sz="1400" b="1" dirty="0" smtClean="0">
                <a:solidFill>
                  <a:srgbClr val="C00000"/>
                </a:solidFill>
              </a:rPr>
              <a:t>additifs</a:t>
            </a:r>
            <a:r>
              <a:rPr lang="fr-FR" sz="1400" dirty="0" smtClean="0"/>
              <a:t>, </a:t>
            </a:r>
            <a:r>
              <a:rPr lang="fr-FR" sz="1400" b="1" dirty="0" smtClean="0">
                <a:solidFill>
                  <a:srgbClr val="C00000"/>
                </a:solidFill>
              </a:rPr>
              <a:t>engrais</a:t>
            </a:r>
            <a:r>
              <a:rPr lang="fr-FR" sz="1400" dirty="0" smtClean="0"/>
              <a:t> et autres </a:t>
            </a:r>
            <a:r>
              <a:rPr lang="fr-FR" sz="1400" b="1" dirty="0" smtClean="0">
                <a:solidFill>
                  <a:srgbClr val="C00000"/>
                </a:solidFill>
              </a:rPr>
              <a:t>pesticides</a:t>
            </a:r>
            <a:r>
              <a:rPr lang="fr-FR" sz="1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</a:rPr>
              <a:t>artificiels</a:t>
            </a:r>
            <a:r>
              <a:rPr lang="fr-FR" sz="1400" dirty="0" smtClean="0"/>
              <a:t>.</a:t>
            </a:r>
            <a:endParaRPr lang="en" sz="1400" dirty="0" smtClean="0"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 bright="46000"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 idx="4294967295"/>
          </p:nvPr>
        </p:nvSpPr>
        <p:spPr>
          <a:xfrm>
            <a:off x="2194950" y="2714525"/>
            <a:ext cx="4754100" cy="138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lvl="0" algn="ctr" rtl="0">
                <a:spcBef>
                  <a:spcPts val="0"/>
                </a:spcBef>
                <a:buNone/>
              </a:pPr>
              <a:t>7</a:t>
            </a:fld>
            <a:endParaRPr lang="en">
              <a:solidFill>
                <a:srgbClr val="99999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0232" y="2000246"/>
            <a:ext cx="47035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6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Pourquoi consommer </a:t>
            </a:r>
          </a:p>
          <a:p>
            <a:pPr algn="ctr"/>
            <a:r>
              <a:rPr lang="fr-FR" sz="36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l</a:t>
            </a:r>
            <a:r>
              <a:rPr lang="fr-FR" sz="3600" b="1" cap="none" spc="0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Lato Hairline" charset="0"/>
              </a:rPr>
              <a:t>e bio ?</a:t>
            </a:r>
            <a:endParaRPr lang="fr-FR" sz="3600" b="1" cap="none" spc="0" dirty="0">
              <a:ln w="1905"/>
              <a:solidFill>
                <a:schemeClr val="accent3">
                  <a:lumMod val="50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Lato Hairlin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6000" t="-14000" r="-16000" b="-14000"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r" rt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7158" y="642924"/>
            <a:ext cx="37147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L’agriculture biologique r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especte l’environnement,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 vie des sols et des hommes</a:t>
            </a: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n-US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Elle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produit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des aliments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  aux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qualités nutritionnelles établies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</a:p>
          <a:p>
            <a:pPr algn="just">
              <a:buFont typeface="Wingdings" pitchFamily="2" charset="2"/>
              <a:buChar char="Ø"/>
            </a:pPr>
            <a:endParaRPr lang="fr-FR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 bio préserve notre environnement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5000" t="-4000" r="-15000" b="-4000"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algn="r" rtl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5889250" y="444300"/>
            <a:ext cx="2738700" cy="425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400" dirty="0">
              <a:solidFill>
                <a:srgbClr val="FFFFFF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57158" y="928676"/>
            <a:ext cx="371477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Manger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bio réduit les risques sanitaires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Manger bio est un facteur de santé et d’équilibre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nutritionnel</a:t>
            </a:r>
          </a:p>
          <a:p>
            <a:pPr algn="just">
              <a:buFont typeface="Wingdings" pitchFamily="2" charset="2"/>
              <a:buChar char="Ø"/>
            </a:pPr>
            <a:endParaRPr lang="fr-FR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 La </a:t>
            </a:r>
            <a:r>
              <a:rPr lang="fr-FR" sz="2000" dirty="0" smtClean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bio préserve notre environnement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10769</TotalTime>
  <Words>226</Words>
  <PresentationFormat>Affichage à l'écran (16:9)</PresentationFormat>
  <Paragraphs>59</Paragraphs>
  <Slides>17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OptimusPrinceps</vt:lpstr>
      <vt:lpstr>Lato Light</vt:lpstr>
      <vt:lpstr>CapitalisTypOasis</vt:lpstr>
      <vt:lpstr>Linden Hill</vt:lpstr>
      <vt:lpstr>Lato Hairline</vt:lpstr>
      <vt:lpstr>Wingdings</vt:lpstr>
      <vt:lpstr>Eglamour template</vt:lpstr>
      <vt:lpstr>Diapositive 1</vt:lpstr>
      <vt:lpstr>Diapositive 2</vt:lpstr>
      <vt:lpstr>Présentation réalisée par Bedhiafi Radhouen Belghouthi Firas Ben Abderrahmen Mohamed Haguiga Khaled  Jebali Ons</vt:lpstr>
      <vt:lpstr>Sommaire</vt:lpstr>
      <vt:lpstr>LE BIO</vt:lpstr>
      <vt:lpstr>Un mode de culture basé sur des techniques agricoles qui respectent l’environnement et les animaux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LE BIO AUJOURD’HUI ?</vt:lpstr>
      <vt:lpstr>Diapositive 15</vt:lpstr>
      <vt:lpstr>Diapositive 16</vt:lpstr>
      <vt:lpstr>Merci pour votre attention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cp:lastModifiedBy>DELL</cp:lastModifiedBy>
  <cp:revision>24</cp:revision>
  <dcterms:modified xsi:type="dcterms:W3CDTF">2017-12-05T09:46:21Z</dcterms:modified>
</cp:coreProperties>
</file>